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sldIdLst>
    <p:sldId id="306" r:id="rId2"/>
    <p:sldId id="441" r:id="rId3"/>
    <p:sldId id="442" r:id="rId4"/>
    <p:sldId id="443" r:id="rId5"/>
    <p:sldId id="425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7" r:id="rId15"/>
    <p:sldId id="438" r:id="rId16"/>
    <p:sldId id="439" r:id="rId17"/>
    <p:sldId id="440" r:id="rId1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6482" autoAdjust="0"/>
  </p:normalViewPr>
  <p:slideViewPr>
    <p:cSldViewPr>
      <p:cViewPr varScale="1">
        <p:scale>
          <a:sx n="82" d="100"/>
          <a:sy n="82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Computer graphics </a:t>
            </a:r>
            <a:r>
              <a:rPr lang="cs-CZ" b="1" dirty="0"/>
              <a:t>III – </a:t>
            </a:r>
            <a:br>
              <a:rPr lang="cs-CZ" b="1" dirty="0"/>
            </a:br>
            <a:r>
              <a:rPr lang="en-US" b="1" dirty="0"/>
              <a:t>Low-discrepancy sequences and quasi-Monte Carlo methods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/>
              <a:t>Jaroslav Křivánek, MFF UK</a:t>
            </a:r>
          </a:p>
          <a:p>
            <a:pPr eaLnBrk="1" hangingPunct="1"/>
            <a:r>
              <a:rPr lang="en-US" sz="2000" dirty="0">
                <a:hlinkClick r:id="rId2"/>
              </a:rPr>
              <a:t>Jaroslav.Krivanek@mff.cuni.cz</a:t>
            </a:r>
            <a:endParaRPr lang="cs-CZ" sz="2000" dirty="0"/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Van der </a:t>
            </a:r>
            <a:r>
              <a:rPr lang="cs-CZ" dirty="0" err="1"/>
              <a:t>Corput</a:t>
            </a:r>
            <a:r>
              <a:rPr lang="cs-CZ" dirty="0"/>
              <a:t> </a:t>
            </a:r>
            <a:r>
              <a:rPr lang="cs-CZ" dirty="0" err="1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b ... </a:t>
            </a:r>
            <a:r>
              <a:rPr lang="cs-CZ" b="1" dirty="0"/>
              <a:t>Base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radical</a:t>
            </a:r>
            <a:r>
              <a:rPr lang="cs-CZ" dirty="0"/>
              <a:t> inverse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1751"/>
          <a:stretch/>
        </p:blipFill>
        <p:spPr bwMode="auto">
          <a:xfrm>
            <a:off x="1924050" y="3645024"/>
            <a:ext cx="52959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7078644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Van der </a:t>
            </a:r>
            <a:r>
              <a:rPr lang="cs-CZ" dirty="0" err="1"/>
              <a:t>Corput</a:t>
            </a:r>
            <a:r>
              <a:rPr lang="cs-CZ" dirty="0"/>
              <a:t> </a:t>
            </a:r>
            <a:r>
              <a:rPr lang="cs-CZ" dirty="0" err="1"/>
              <a:t>Sequence</a:t>
            </a:r>
            <a:r>
              <a:rPr lang="cs-CZ" dirty="0"/>
              <a:t> (base </a:t>
            </a:r>
            <a:r>
              <a:rPr lang="cs-CZ" i="1" dirty="0"/>
              <a:t>b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215201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radicalInverse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base,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i)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double digit, radical;</a:t>
            </a:r>
          </a:p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	digit = radical = 1.0 / (double)base;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double inverse = 0.0;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while(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		inverse += digit * (double)(i % base);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	digit *= radical;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/= base;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return inverse;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704391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8840"/>
            <a:ext cx="8839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Image credit: Alexander Keller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6392254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in path tracing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en-US" b="1" dirty="0"/>
              <a:t>Objective</a:t>
            </a:r>
            <a:r>
              <a:rPr lang="en-US" dirty="0"/>
              <a:t>: Generated paths should cover the entire high-dimensional path space uniformly</a:t>
            </a:r>
          </a:p>
          <a:p>
            <a:endParaRPr lang="en-US" dirty="0"/>
          </a:p>
          <a:p>
            <a:r>
              <a:rPr lang="en-US" b="1" dirty="0"/>
              <a:t>Approach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Paths are interpreted as “points” in a high-dimensional path space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Each path is defined by a long vector of “random numbers”</a:t>
            </a:r>
          </a:p>
          <a:p>
            <a:pPr lvl="2"/>
            <a:r>
              <a:rPr lang="en-US" b="1" dirty="0"/>
              <a:t>Subsequent random events </a:t>
            </a:r>
            <a:r>
              <a:rPr lang="en-US" dirty="0"/>
              <a:t>along a single path use </a:t>
            </a:r>
            <a:r>
              <a:rPr lang="en-US" b="1" dirty="0"/>
              <a:t>subsequent components</a:t>
            </a:r>
            <a:r>
              <a:rPr lang="en-US" dirty="0"/>
              <a:t> of the </a:t>
            </a:r>
            <a:r>
              <a:rPr lang="en-US" b="1" dirty="0"/>
              <a:t>same </a:t>
            </a:r>
            <a:r>
              <a:rPr lang="en-US" dirty="0"/>
              <a:t>vector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when tracing the next path, we switch to a brand new “random vector”  (e.g. next vector from a </a:t>
            </a:r>
            <a:r>
              <a:rPr lang="en-US" dirty="0" err="1"/>
              <a:t>Halton</a:t>
            </a:r>
            <a:r>
              <a:rPr lang="en-US" dirty="0"/>
              <a:t> sequence)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35346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Quasi</a:t>
            </a:r>
            <a:r>
              <a:rPr lang="en-US" sz="2800" dirty="0"/>
              <a:t>-</a:t>
            </a:r>
            <a:r>
              <a:rPr lang="cs-CZ" sz="2800" dirty="0"/>
              <a:t>Monte Carlo</a:t>
            </a:r>
            <a:r>
              <a:rPr lang="en-US" sz="2800" dirty="0"/>
              <a:t> </a:t>
            </a:r>
            <a:r>
              <a:rPr lang="cs-CZ" sz="2800" dirty="0"/>
              <a:t>(QMC) </a:t>
            </a:r>
            <a:r>
              <a:rPr lang="en-US" sz="2800" dirty="0"/>
              <a:t>Methods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Disadvantages of </a:t>
            </a:r>
            <a:r>
              <a:rPr lang="cs-CZ" dirty="0"/>
              <a:t>QMC:</a:t>
            </a:r>
          </a:p>
          <a:p>
            <a:pPr lvl="1"/>
            <a:endParaRPr lang="cs-CZ" dirty="0"/>
          </a:p>
          <a:p>
            <a:pPr lvl="1"/>
            <a:r>
              <a:rPr lang="en-US" dirty="0"/>
              <a:t>Regular patterns can appear in the images </a:t>
            </a:r>
            <a:r>
              <a:rPr lang="cs-CZ" dirty="0"/>
              <a:t>(</a:t>
            </a:r>
            <a:r>
              <a:rPr lang="en-US" dirty="0"/>
              <a:t>instead of the more acceptable noise in purely random MC</a:t>
            </a:r>
            <a:r>
              <a:rPr lang="cs-CZ" dirty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Random scrambling can be used to suppress it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9016129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Stratified sampling</a:t>
            </a:r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98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</a:t>
            </a:r>
            <a:r>
              <a:rPr lang="en-US" dirty="0">
                <a:latin typeface="+mj-lt"/>
              </a:rPr>
              <a:t>paths per pixel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1599102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Quasi-</a:t>
            </a:r>
            <a:r>
              <a:rPr lang="cs-CZ" b="1" dirty="0" err="1"/>
              <a:t>Monte</a:t>
            </a:r>
            <a:r>
              <a:rPr lang="cs-CZ" b="1" dirty="0"/>
              <a:t> </a:t>
            </a:r>
            <a:r>
              <a:rPr lang="cs-CZ" b="1" dirty="0" err="1"/>
              <a:t>Carlo</a:t>
            </a:r>
            <a:endParaRPr lang="en-US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98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</a:t>
            </a:r>
            <a:r>
              <a:rPr lang="cs-CZ" dirty="0" err="1">
                <a:latin typeface="+mj-lt"/>
              </a:rPr>
              <a:t>paths</a:t>
            </a:r>
            <a:r>
              <a:rPr lang="cs-CZ" dirty="0">
                <a:latin typeface="+mj-lt"/>
              </a:rPr>
              <a:t> per pixel</a:t>
            </a:r>
            <a:endParaRPr lang="en-US" dirty="0">
              <a:latin typeface="+mj-lt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9937603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Fixní náhodná sekvence</a:t>
            </a:r>
            <a:endParaRPr lang="en-US" b="1" dirty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546475" y="5870575"/>
            <a:ext cx="1988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</a:t>
            </a:r>
            <a:r>
              <a:rPr lang="en-US" dirty="0">
                <a:latin typeface="+mj-lt"/>
              </a:rPr>
              <a:t>paths per pixel</a:t>
            </a: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7937237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Quasi-Monte Carlo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30725"/>
          </a:xfrm>
        </p:spPr>
        <p:txBody>
          <a:bodyPr/>
          <a:lstStyle/>
          <a:p>
            <a:r>
              <a:rPr lang="en-US" dirty="0"/>
              <a:t>Goal</a:t>
            </a:r>
            <a:r>
              <a:rPr lang="cs-CZ" dirty="0"/>
              <a:t>: </a:t>
            </a:r>
            <a:r>
              <a:rPr lang="en-US" dirty="0"/>
              <a:t>Use point sequences that cover the integration domain as uniformly as possible, while keeping a ‘randomized’ look of the point set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5157192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Low Discrepancy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(more uniform)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3511" y="5157192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High Discrepancy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(clusters of points)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4382934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Transformation of point sets</a:t>
            </a:r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24744"/>
            <a:ext cx="7200000" cy="53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Image credit: Alexander Keller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7798361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cs-CZ" b="1" dirty="0"/>
              <a:t>MC </a:t>
            </a:r>
            <a:r>
              <a:rPr lang="en-US" b="1" dirty="0"/>
              <a:t>vs. </a:t>
            </a:r>
            <a:r>
              <a:rPr lang="cs-CZ" b="1" dirty="0"/>
              <a:t>QMC</a:t>
            </a:r>
            <a:endParaRPr lang="en-US" b="1" dirty="0"/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12776"/>
            <a:ext cx="7200000" cy="48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Image credit: Alexander Keller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5392179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Quasi Monte Carlo (QMC)</a:t>
            </a:r>
            <a:r>
              <a:rPr lang="en-US" sz="2800" dirty="0"/>
              <a:t> methods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strictly deterministic sequences instead of random numbers</a:t>
            </a:r>
            <a:endParaRPr lang="cs-CZ" dirty="0"/>
          </a:p>
          <a:p>
            <a:endParaRPr lang="cs-CZ" dirty="0"/>
          </a:p>
          <a:p>
            <a:r>
              <a:rPr lang="en-US" dirty="0"/>
              <a:t>All formulas as in MC</a:t>
            </a:r>
            <a:r>
              <a:rPr lang="cs-CZ" dirty="0"/>
              <a:t>, </a:t>
            </a:r>
            <a:r>
              <a:rPr lang="en-US" dirty="0"/>
              <a:t>just the underlying proofs cannot reply on the probability theory (nothing is random)</a:t>
            </a:r>
            <a:endParaRPr lang="cs-CZ" dirty="0"/>
          </a:p>
          <a:p>
            <a:endParaRPr lang="cs-CZ" dirty="0"/>
          </a:p>
          <a:p>
            <a:r>
              <a:rPr lang="en-US" dirty="0"/>
              <a:t>Based on sequences </a:t>
            </a:r>
            <a:r>
              <a:rPr lang="en-US" b="1" dirty="0"/>
              <a:t>low-discrepancy sequences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0928392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discrepancy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dirty="0"/>
              <a:t>-dimensional “brick” function: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True volume of the “brick” function:</a:t>
            </a:r>
          </a:p>
          <a:p>
            <a:endParaRPr lang="en-US" dirty="0"/>
          </a:p>
          <a:p>
            <a:r>
              <a:rPr lang="en-US" dirty="0"/>
              <a:t>MC estimate of the volume of the “brick”: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54081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9615"/>
            <a:ext cx="1877378" cy="3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39441"/>
            <a:ext cx="2494598" cy="8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9792" y="5939988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total number of sample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566124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number of sample points that </a:t>
            </a:r>
            <a:br>
              <a:rPr lang="en-US" dirty="0">
                <a:solidFill>
                  <a:srgbClr val="0070C0"/>
                </a:solidFill>
                <a:latin typeface="+mj-lt"/>
              </a:rPr>
            </a:br>
            <a:r>
              <a:rPr lang="en-US" dirty="0">
                <a:solidFill>
                  <a:srgbClr val="0070C0"/>
                </a:solidFill>
                <a:latin typeface="+mj-lt"/>
              </a:rPr>
              <a:t>actually fell inside the “brick”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36096" y="522920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5661248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539552" y="4869160"/>
            <a:ext cx="2028426" cy="1477186"/>
            <a:chOff x="5580112" y="2564904"/>
            <a:chExt cx="3017218" cy="2197266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2868" t="3173"/>
            <a:stretch>
              <a:fillRect/>
            </a:stretch>
          </p:blipFill>
          <p:spPr bwMode="auto">
            <a:xfrm>
              <a:off x="5580112" y="2564904"/>
              <a:ext cx="3017218" cy="21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776380" y="3140968"/>
              <a:ext cx="1387908" cy="1440160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963693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Discrepancy (of a point sequence) is the maximum possible error of the MC </a:t>
            </a:r>
            <a:r>
              <a:rPr lang="en-US" dirty="0" err="1"/>
              <a:t>quadrature</a:t>
            </a:r>
            <a:r>
              <a:rPr lang="en-US" dirty="0"/>
              <a:t> of the “brick” function over all possible brick shapes: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serves as a measure of the uniformity of a point set</a:t>
            </a:r>
          </a:p>
          <a:p>
            <a:pPr lvl="1"/>
            <a:r>
              <a:rPr lang="en-US" dirty="0"/>
              <a:t>must converge to zero as N -&gt; </a:t>
            </a:r>
            <a:r>
              <a:rPr lang="en-US" dirty="0" err="1"/>
              <a:t>infty</a:t>
            </a:r>
            <a:endParaRPr lang="en-US" dirty="0"/>
          </a:p>
          <a:p>
            <a:pPr lvl="1"/>
            <a:r>
              <a:rPr lang="en-US" dirty="0"/>
              <a:t>the lower the better (cf. </a:t>
            </a:r>
            <a:r>
              <a:rPr lang="en-US" b="1" dirty="0" err="1"/>
              <a:t>Koksma-Hlawka</a:t>
            </a:r>
            <a:r>
              <a:rPr lang="en-US" b="1" dirty="0"/>
              <a:t> Inequality</a:t>
            </a:r>
            <a:r>
              <a:rPr lang="en-US" dirty="0"/>
              <a:t>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735003" cy="8915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3226244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Koksma-Hlawka</a:t>
            </a:r>
            <a:r>
              <a:rPr lang="en-US" dirty="0"/>
              <a:t>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Koksma-Hlawka</a:t>
            </a:r>
            <a:r>
              <a:rPr lang="en-US" dirty="0"/>
              <a:t> inequality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the KH inequality only applies to </a:t>
            </a:r>
            <a:r>
              <a:rPr lang="en-US" i="1" dirty="0"/>
              <a:t>f</a:t>
            </a:r>
            <a:r>
              <a:rPr lang="en-US" dirty="0"/>
              <a:t> with finite variation</a:t>
            </a:r>
          </a:p>
          <a:p>
            <a:pPr lvl="1"/>
            <a:r>
              <a:rPr lang="en-US" dirty="0"/>
              <a:t>QMC can still be applied even if the variation of f is infinite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643688" cy="10715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652120" y="2132856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170080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„</a:t>
            </a:r>
            <a:r>
              <a:rPr lang="cs-CZ" sz="2400" dirty="0" err="1">
                <a:latin typeface="+mj-lt"/>
              </a:rPr>
              <a:t>variation</a:t>
            </a:r>
            <a:r>
              <a:rPr lang="cs-CZ" sz="2400" dirty="0">
                <a:latin typeface="+mj-lt"/>
              </a:rPr>
              <a:t>“ </a:t>
            </a:r>
            <a:r>
              <a:rPr lang="cs-CZ" sz="2400" dirty="0" err="1">
                <a:latin typeface="+mj-lt"/>
              </a:rPr>
              <a:t>of</a:t>
            </a:r>
            <a:r>
              <a:rPr lang="cs-CZ" sz="2400" dirty="0">
                <a:latin typeface="+mj-lt"/>
              </a:rPr>
              <a:t> </a:t>
            </a:r>
            <a:r>
              <a:rPr lang="cs-CZ" sz="2400" i="1" dirty="0">
                <a:latin typeface="+mj-lt"/>
              </a:rPr>
              <a:t>f</a:t>
            </a:r>
            <a:endParaRPr lang="en-US" sz="2400" i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4341348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en-US" dirty="0"/>
              <a:t>point placed in the middle of the interval</a:t>
            </a:r>
          </a:p>
          <a:p>
            <a:r>
              <a:rPr lang="en-US" dirty="0"/>
              <a:t>then the interval is divided in half</a:t>
            </a:r>
            <a:endParaRPr lang="cs-CZ" dirty="0"/>
          </a:p>
          <a:p>
            <a:r>
              <a:rPr lang="cs-CZ" dirty="0"/>
              <a:t>has </a:t>
            </a:r>
            <a:r>
              <a:rPr lang="cs-CZ" dirty="0" err="1"/>
              <a:t>low</a:t>
            </a:r>
            <a:r>
              <a:rPr lang="cs-CZ" dirty="0"/>
              <a:t>-</a:t>
            </a:r>
            <a:r>
              <a:rPr lang="cs-CZ" dirty="0" err="1"/>
              <a:t>discrepancy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5617939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</TotalTime>
  <Words>617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Courier New</vt:lpstr>
      <vt:lpstr>Garamond</vt:lpstr>
      <vt:lpstr>Georgia</vt:lpstr>
      <vt:lpstr>Lucida Console</vt:lpstr>
      <vt:lpstr>Wingdings</vt:lpstr>
      <vt:lpstr>Hrany</vt:lpstr>
      <vt:lpstr>Computer graphics III –  Low-discrepancy sequences and quasi-Monte Carlo methods</vt:lpstr>
      <vt:lpstr>Quasi-Monte Carlo</vt:lpstr>
      <vt:lpstr>Transformation of point sets</vt:lpstr>
      <vt:lpstr>MC vs. QMC</vt:lpstr>
      <vt:lpstr>Quasi Monte Carlo (QMC) methods</vt:lpstr>
      <vt:lpstr>Defining discrepancy</vt:lpstr>
      <vt:lpstr>Discrepancy</vt:lpstr>
      <vt:lpstr>Koksma-Hlawka inequality</vt:lpstr>
      <vt:lpstr>Van der Corput Sequence (base 2)</vt:lpstr>
      <vt:lpstr>Van der Corput Sequence</vt:lpstr>
      <vt:lpstr>Van der Corput Sequence (base b)</vt:lpstr>
      <vt:lpstr>Sequences in higher dimension</vt:lpstr>
      <vt:lpstr>Use in path tracing</vt:lpstr>
      <vt:lpstr>Quasi-Monte Carlo (QMC) Methods</vt:lpstr>
      <vt:lpstr>Stratified sampling</vt:lpstr>
      <vt:lpstr>Quasi-Monte Carlo</vt:lpstr>
      <vt:lpstr>Fixní náhodná sekvence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Quasi-Monte Carlo - Computer graphics III (NPGR010)</dc:title>
  <dc:creator>Jaroslav Křivánek</dc:creator>
  <cp:lastModifiedBy>Jaroslav Krivanek</cp:lastModifiedBy>
  <cp:revision>3134</cp:revision>
  <dcterms:created xsi:type="dcterms:W3CDTF">2006-11-17T09:10:54Z</dcterms:created>
  <dcterms:modified xsi:type="dcterms:W3CDTF">2018-12-05T08:29:23Z</dcterms:modified>
</cp:coreProperties>
</file>